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80" r:id="rId10"/>
    <p:sldId id="270" r:id="rId11"/>
    <p:sldId id="275" r:id="rId12"/>
    <p:sldId id="276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10"/>
    <p:restoredTop sz="95853"/>
  </p:normalViewPr>
  <p:slideViewPr>
    <p:cSldViewPr snapToGrid="0" snapToObjects="1">
      <p:cViewPr varScale="1">
        <p:scale>
          <a:sx n="93" d="100"/>
          <a:sy n="93" d="100"/>
        </p:scale>
        <p:origin x="21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391CD-2C7F-5F4D-B8CC-7078398B2E5D}" type="datetimeFigureOut">
              <a:rPr lang="en-US" smtClean="0"/>
              <a:t>4/8/22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10AD0-4D61-9D4D-8D43-7AD99BD97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79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908C-F2E1-1B47-A83F-FF789E538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FB7C26-EB93-5F49-924E-6E23E0499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5B01D-605D-C74D-8536-7B8D625B9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DEFB5-4E09-A847-8E42-73CFC01C096B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4CBC6-C45B-8A43-9AA7-75BD1302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213AE-2519-E14E-B8EA-88BAE036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48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34510-359F-1742-B15E-B5EE7EF4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6356E4-2899-7349-BFB4-6827621D9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88BDC-44DA-7F4B-912E-91B97387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323F9-D571-544B-B621-7E1E2B5932F8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4740E-F869-5D4E-9568-0EFE726F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B257-D4D5-7D46-A89C-5407E1AD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9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A1F81-DCCC-C94D-989E-BA96981A9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2AAA0-10BD-964E-B176-89653BFE5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2111-2F4D-A34E-B49F-B7723B6E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4FF77-B086-FC45-B523-C4A05E26A950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DDC93-DB8C-4946-8F9D-4999DBEB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971BE-B1BE-5B42-BEF3-140A555BA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8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833A4-35EC-3E40-9840-1C24848BF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182E9-1BB5-424A-83CA-B183D42D1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208EE-4DFB-1A4E-BB40-11FC9F04B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B39C4-E4B3-6643-B313-C401F79B68A7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65777-BA10-2146-BCC6-ED8064C9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A037A-188D-B647-B025-42F306CA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0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EA167-2FCB-EE4F-8F13-49E9CAD6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4EC4B-2637-BE40-AEBE-B3BC2F11D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F21FA-AC18-9041-AC53-6347FB1A3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F12A-8489-3242-99FF-EEE460DCBBD8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32F84-49EB-9846-A908-4219C393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DA0DA-21AB-404F-AE7C-799583512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8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D47BC-60B8-A441-B75E-B922CE3D3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76C33-CAD6-2840-AEF8-FA9FE2036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152B1-8E44-7344-8BC8-9DC042B7E4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F01959-6365-804E-B2B2-CC937DA7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F0391-FDB4-4745-B23C-96B76273CB23}" type="datetime1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27AAA-68A7-DC4A-BF18-F41F86D4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0729D6-B219-E947-A100-FF2BF25F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05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49EF4-B309-E54E-9E43-74393514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FC25A-E476-CC46-9992-C63A2AA17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1AD7C-5C1F-9C4A-9085-D12AEBEBC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A20201-A962-104A-80EA-382047D02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DAF808-95C3-8548-967A-5906818B7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A10485-CBF8-0745-9DEA-A1E7AC042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63F62-3BDA-6340-B500-E964E4B38F27}" type="datetime1">
              <a:rPr lang="en-US" smtClean="0"/>
              <a:t>4/8/22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44B9A6-A6F1-4A43-B4AE-4AC066E7B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BEFC1-453E-4541-94C1-4105C9F88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7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945D0-9EDA-5749-A9A9-4D696895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07891-C5FF-4B4E-827B-E6188459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1E6DD-31D6-C040-8086-88391E1618AB}" type="datetime1">
              <a:rPr lang="en-US" smtClean="0"/>
              <a:t>4/8/22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4B758-4D92-4C4A-A775-598EF36E8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5686B-A16C-9B48-A5A7-9806D99E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8F5121-6A40-064A-A3FE-5BE7DD487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8C4F-223E-704A-AABE-C1789D6AFED1}" type="datetime1">
              <a:rPr lang="en-US" smtClean="0"/>
              <a:t>4/8/22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A74CC7-E597-9C49-8483-DDD489AC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44242-D6BD-F24E-A103-FEE25F17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6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F572C-0C34-A843-8763-592277352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4B7C-624E-7046-B685-766E5D77F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00717-5BB3-C946-80E1-B005B46B8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F3743-974F-6E43-AB9E-A663FBC3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15A7A-C5AD-D047-8884-FE3ADD245C61}" type="datetime1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8E98F-9558-8D4D-8640-58239BD88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B29C4-440A-5941-8FE2-12439A40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8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CFD7-946C-6949-904F-F5161996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E70EC-8B7F-2B45-A42F-02F60C46EB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063C6-EDF2-2E40-A012-2135B4FF2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8402C-854D-1742-A087-3A86F6029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8696D-2C51-D144-885F-FD9988A7C4C7}" type="datetime1">
              <a:rPr lang="en-US" smtClean="0"/>
              <a:t>4/8/22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EE3C8-8474-8040-B637-7B2A2A939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0B77-8575-9047-88C0-C8D4DFB5B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6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D03066-FC66-8C47-9B7F-E52989E8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520DC-56CC-734D-96CB-A36A2A435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E3610-76C7-644D-8DBF-0E9F9D263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FAF41-10B1-BA49-9931-BF3C2E7E22D4}" type="datetime1">
              <a:rPr lang="en-US" smtClean="0"/>
              <a:t>4/8/22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CCDD0-34A5-9041-97F1-7D7DDF7F2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027F2-B05B-A749-90E4-AE2BB4B5A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639CD-88F0-9B48-8A49-F384B597C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45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2.tif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2.tif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7966102-F3F0-314D-BE27-3D70A826B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0" y="647700"/>
            <a:ext cx="6845300" cy="120967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5EBFE7-9A9F-254E-B4D5-0C400667F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100" y="1922463"/>
            <a:ext cx="4129088" cy="4135438"/>
          </a:xfrm>
          <a:prstGeom prst="rect">
            <a:avLst/>
          </a:prstGeom>
        </p:spPr>
      </p:pic>
      <p:pic>
        <p:nvPicPr>
          <p:cNvPr id="14" name="Picture 1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10CECDB-046A-264A-84E4-3EB5BE324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863" y="1922463"/>
            <a:ext cx="2649538" cy="41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E99565-D25D-B840-A454-5ED69E1BE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Mapping Crustal Lunar Magnetic Fields in Polar Regions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D8BC6-FE6C-FF47-8462-490157F24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Jacob van der Leeuw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Dr. Lon Hood, University of Arizona Lunar and Planetary Laboratory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2022 Arizona NASA Space Grant Statewide Symposium</a:t>
            </a:r>
          </a:p>
          <a:p>
            <a:pPr algn="l"/>
            <a:r>
              <a:rPr lang="en-US" sz="1000" dirty="0">
                <a:solidFill>
                  <a:schemeClr val="bg1"/>
                </a:solidFill>
              </a:rPr>
              <a:t>April 23, 2022 </a:t>
            </a:r>
          </a:p>
        </p:txBody>
      </p:sp>
    </p:spTree>
    <p:extLst>
      <p:ext uri="{BB962C8B-B14F-4D97-AF65-F5344CB8AC3E}">
        <p14:creationId xmlns:p14="http://schemas.microsoft.com/office/powerpoint/2010/main" val="1298885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5CC8BE0-5BBB-594B-9FB7-A0796AEE7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55865" y="-387128"/>
            <a:ext cx="5880268" cy="7609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0E7C22-52D5-BD41-A645-7489977A6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864" y="464850"/>
            <a:ext cx="5880268" cy="5894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12C4E-351C-6C4F-95F8-9327D6A20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05" y="459224"/>
            <a:ext cx="5880268" cy="5894550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AE27CCFC-BB8B-E34C-BABA-57B5900F455F}"/>
              </a:ext>
            </a:extLst>
          </p:cNvPr>
          <p:cNvSpPr/>
          <p:nvPr/>
        </p:nvSpPr>
        <p:spPr>
          <a:xfrm>
            <a:off x="204789" y="-2457452"/>
            <a:ext cx="11772900" cy="11772899"/>
          </a:xfrm>
          <a:prstGeom prst="don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FB6DC9-1ED3-B34C-9693-94B3055A2EF2}"/>
              </a:ext>
            </a:extLst>
          </p:cNvPr>
          <p:cNvSpPr txBox="1"/>
          <p:nvPr/>
        </p:nvSpPr>
        <p:spPr>
          <a:xfrm>
            <a:off x="5688805" y="179571"/>
            <a:ext cx="81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180</a:t>
            </a:r>
            <a:r>
              <a:rPr lang="en-US" sz="1400" baseline="30000" dirty="0">
                <a:solidFill>
                  <a:schemeClr val="bg1"/>
                </a:solidFill>
              </a:rPr>
              <a:t>o</a:t>
            </a:r>
            <a:r>
              <a:rPr lang="en-US" sz="1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1BCE98-70E1-3B49-9AF3-EA7A283FE27F}"/>
              </a:ext>
            </a:extLst>
          </p:cNvPr>
          <p:cNvSpPr txBox="1"/>
          <p:nvPr/>
        </p:nvSpPr>
        <p:spPr>
          <a:xfrm>
            <a:off x="2346241" y="3275110"/>
            <a:ext cx="81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270</a:t>
            </a:r>
            <a:r>
              <a:rPr lang="en-US" sz="1400" baseline="30000" dirty="0">
                <a:solidFill>
                  <a:schemeClr val="bg1"/>
                </a:solidFill>
              </a:rPr>
              <a:t>o</a:t>
            </a:r>
            <a:r>
              <a:rPr lang="en-US" sz="1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61FEEE-C06D-854F-83E6-FCD117CED68D}"/>
              </a:ext>
            </a:extLst>
          </p:cNvPr>
          <p:cNvSpPr txBox="1"/>
          <p:nvPr/>
        </p:nvSpPr>
        <p:spPr>
          <a:xfrm>
            <a:off x="8994943" y="3275110"/>
            <a:ext cx="81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90</a:t>
            </a:r>
            <a:r>
              <a:rPr lang="en-US" sz="1400" baseline="30000" dirty="0">
                <a:solidFill>
                  <a:schemeClr val="bg1"/>
                </a:solidFill>
              </a:rPr>
              <a:t>o</a:t>
            </a:r>
            <a:r>
              <a:rPr lang="en-US" sz="1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CEEE46-1CE7-F244-A1E6-001B4B379AAF}"/>
              </a:ext>
            </a:extLst>
          </p:cNvPr>
          <p:cNvSpPr txBox="1"/>
          <p:nvPr/>
        </p:nvSpPr>
        <p:spPr>
          <a:xfrm>
            <a:off x="5688805" y="6365026"/>
            <a:ext cx="81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0</a:t>
            </a:r>
            <a:r>
              <a:rPr lang="en-US" sz="1400" baseline="30000" dirty="0">
                <a:solidFill>
                  <a:schemeClr val="bg1"/>
                </a:solidFill>
              </a:rPr>
              <a:t>o</a:t>
            </a:r>
            <a:r>
              <a:rPr lang="en-US" sz="1400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31F53C8F-3FAD-4B46-920A-82C062C4B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8975" y="492974"/>
            <a:ext cx="1245810" cy="58720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933BCB-31E9-464F-9B80-C428A6921166}"/>
              </a:ext>
            </a:extLst>
          </p:cNvPr>
          <p:cNvSpPr txBox="1"/>
          <p:nvPr/>
        </p:nvSpPr>
        <p:spPr>
          <a:xfrm>
            <a:off x="6503193" y="4245535"/>
            <a:ext cx="1323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Schrödinger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E3297C-9F19-A942-82A6-F9B8366470BB}"/>
              </a:ext>
            </a:extLst>
          </p:cNvPr>
          <p:cNvSpPr txBox="1"/>
          <p:nvPr/>
        </p:nvSpPr>
        <p:spPr>
          <a:xfrm>
            <a:off x="-2" y="0"/>
            <a:ext cx="39208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Southern Polar Region Topographic 30 km</a:t>
            </a:r>
          </a:p>
        </p:txBody>
      </p:sp>
      <p:pic>
        <p:nvPicPr>
          <p:cNvPr id="18" name="Picture 1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7EA72692-6C6E-CE41-87CE-821237447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53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BAA0-4C8D-CF43-81BF-07108A54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648E1-B6C2-284D-A528-7AFA75FE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Anomalies are now more detailed than in the original </a:t>
            </a:r>
            <a:r>
              <a:rPr lang="en-US" dirty="0" err="1">
                <a:solidFill>
                  <a:schemeClr val="bg1"/>
                </a:solidFill>
              </a:rPr>
              <a:t>Tsunakawa</a:t>
            </a:r>
            <a:r>
              <a:rPr lang="en-US" dirty="0">
                <a:solidFill>
                  <a:schemeClr val="bg1"/>
                </a:solidFill>
              </a:rPr>
              <a:t> 30km  mappings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New potential polar anomalies detected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Anomalies at antipodes of prominent craters such as Schrödinger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Some of the anomalies in the south pole  are over permanently-shadowed craters where water ice potentially lies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203ED-54FC-1943-A86B-D104DCCF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8D4F201-6FE5-7B4B-BD69-04E916482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08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BAA0-4C8D-CF43-81BF-07108A54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648E1-B6C2-284D-A528-7AFA75FEC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889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Dr. Lon Hood, Lunar and Planetary Laboratory (LPL)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203ED-54FC-1943-A86B-D104DCCF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351D70-13FD-C94B-AB3A-9CC9602AD9E8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E5EB24C-DE44-2F48-B588-08EBE4DB04D1}"/>
              </a:ext>
            </a:extLst>
          </p:cNvPr>
          <p:cNvSpPr txBox="1">
            <a:spLocks/>
          </p:cNvSpPr>
          <p:nvPr/>
        </p:nvSpPr>
        <p:spPr>
          <a:xfrm>
            <a:off x="838200" y="44346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Hood, Lon et. al. </a:t>
            </a:r>
            <a:r>
              <a:rPr lang="en-US" i="1" dirty="0">
                <a:solidFill>
                  <a:schemeClr val="bg1"/>
                </a:solidFill>
              </a:rPr>
              <a:t>MAGNETIC ANOMALIES OVER PERMANENTLY SHADOWED CRATERS NEAR THE LUNAR SOUTH POLE: MAPPING AND IMPLICATIONS, </a:t>
            </a:r>
            <a:r>
              <a:rPr lang="en-US" dirty="0">
                <a:solidFill>
                  <a:schemeClr val="bg1"/>
                </a:solidFill>
              </a:rPr>
              <a:t>Lunar and Planetary Science Conference, 2022</a:t>
            </a:r>
          </a:p>
          <a:p>
            <a:r>
              <a:rPr lang="en-US" dirty="0">
                <a:solidFill>
                  <a:schemeClr val="bg1"/>
                </a:solidFill>
              </a:rPr>
              <a:t>Hood, Lon et. al. </a:t>
            </a:r>
            <a:r>
              <a:rPr lang="en-US" i="1" dirty="0">
                <a:solidFill>
                  <a:schemeClr val="bg1"/>
                </a:solidFill>
              </a:rPr>
              <a:t>A new Large-Scale Map of the Lunar Crustal Magnetic Field and Its Interpretation, </a:t>
            </a:r>
            <a:r>
              <a:rPr lang="en-US" dirty="0">
                <a:solidFill>
                  <a:schemeClr val="bg1"/>
                </a:solidFill>
              </a:rPr>
              <a:t>Lunar and Planetary Science Conference, 2021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8FF3237C-953D-8A4C-A4A6-F2E1F5016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7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BAA0-4C8D-CF43-81BF-07108A54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203ED-54FC-1943-A86B-D104DCCF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8FF3237C-953D-8A4C-A4A6-F2E1F5016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7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3BAB3-1E38-C04D-89C8-28B936B6B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5C533-45FB-DF4C-BBE2-860376CF5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Lunar Crustal Magnetic Field Formation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Iron-rich impactor hypothesis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Lunar Prospector (1999) + </a:t>
            </a:r>
            <a:r>
              <a:rPr lang="en-US" dirty="0" err="1">
                <a:solidFill>
                  <a:schemeClr val="bg1"/>
                </a:solidFill>
              </a:rPr>
              <a:t>Kaguya</a:t>
            </a:r>
            <a:r>
              <a:rPr lang="en-US" dirty="0">
                <a:solidFill>
                  <a:schemeClr val="bg1"/>
                </a:solidFill>
              </a:rPr>
              <a:t> (2009) Missions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Missions collected Data on lunar magnetic field strength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Recreating polar maps using an Equivalent Source Dipole (ESD) technique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Normalizes measurements to constant altitude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49DC0-FE6F-F343-B398-3EA234709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2284BE8C-3E67-1145-ACE0-9936AB380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55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FCA7-5A17-A544-8F1F-F3CC649A9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Project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B32F5-C2F7-6E43-ADE8-0EE192880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Comparing maps with those previously generated at 30 km altitude by </a:t>
            </a:r>
            <a:r>
              <a:rPr lang="en-US" dirty="0" err="1">
                <a:solidFill>
                  <a:schemeClr val="bg1"/>
                </a:solidFill>
              </a:rPr>
              <a:t>Tsunakawa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Interest in Southern Polar Region – future space missions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Water ice in permanently shadowed craters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Possible that the moon’s magnetic fields have deflected external charged particles that would cause water ice to be sputtered away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DB79F-CBCF-9247-B59C-F3E1DC98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9DE61584-3947-3A48-9816-86982619F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8E80966-5FDC-9F44-AAEF-60420F092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800" y="1412110"/>
            <a:ext cx="4737922" cy="5445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0508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E212-7DC3-DD41-81B1-20975552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04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41FAD-F754-7248-A814-C4D729391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86" y="1690688"/>
            <a:ext cx="5678214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Created </a:t>
            </a:r>
            <a:r>
              <a:rPr lang="en-US" dirty="0" err="1">
                <a:solidFill>
                  <a:schemeClr val="bg1"/>
                </a:solidFill>
              </a:rPr>
              <a:t>Stackplots</a:t>
            </a:r>
            <a:r>
              <a:rPr lang="en-US" dirty="0">
                <a:solidFill>
                  <a:schemeClr val="bg1"/>
                </a:solidFill>
              </a:rPr>
              <a:t> from probe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For both polar regions, initially focused on 40 degree longitude regions with 10 degree overlap between regions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Resulting orbits were then considered together to encompass the entire 360 degrees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Noted prominent features and compared with known anomalies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55CDB-4C09-1847-B7AD-44B742CCA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2215F-23DE-3F46-B31F-5D0F6E07E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687" y="0"/>
            <a:ext cx="5620314" cy="6858000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94B8D4BA-5018-C74B-9C87-4E8541AD81DB}"/>
              </a:ext>
            </a:extLst>
          </p:cNvPr>
          <p:cNvSpPr/>
          <p:nvPr/>
        </p:nvSpPr>
        <p:spPr>
          <a:xfrm>
            <a:off x="8650014" y="365125"/>
            <a:ext cx="651641" cy="587802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B2A19C88-03B6-4B42-B1D5-9ECCE32B7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8FD22E-52A6-7549-8F18-113695805C91}"/>
              </a:ext>
            </a:extLst>
          </p:cNvPr>
          <p:cNvSpPr txBox="1"/>
          <p:nvPr/>
        </p:nvSpPr>
        <p:spPr>
          <a:xfrm>
            <a:off x="4297680" y="228600"/>
            <a:ext cx="217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Potential Anomaly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4D0F170-C5F3-2249-A642-56CE2D186E1B}"/>
              </a:ext>
            </a:extLst>
          </p:cNvPr>
          <p:cNvSpPr/>
          <p:nvPr/>
        </p:nvSpPr>
        <p:spPr>
          <a:xfrm rot="1320616">
            <a:off x="5725615" y="1049981"/>
            <a:ext cx="2922724" cy="465656"/>
          </a:xfrm>
          <a:prstGeom prst="rightArrow">
            <a:avLst>
              <a:gd name="adj1" fmla="val 3402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07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0E212-7DC3-DD41-81B1-209755525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04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41FAD-F754-7248-A814-C4D729391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86" y="1690688"/>
            <a:ext cx="5678214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Chose orbits that did not possess significant noise and were generally at or below 30 km altitude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Sometimes only ascending or descending parts of orbits could be used due to noisiness in data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Noisiness defined as significant and prolonged deviation from the baseline field strength in nanoteslas (</a:t>
            </a:r>
            <a:r>
              <a:rPr lang="en-US" dirty="0" err="1">
                <a:solidFill>
                  <a:schemeClr val="bg1"/>
                </a:solidFill>
              </a:rPr>
              <a:t>nT</a:t>
            </a:r>
            <a:r>
              <a:rPr lang="en-US" dirty="0">
                <a:solidFill>
                  <a:schemeClr val="bg1"/>
                </a:solidFill>
              </a:rPr>
              <a:t>) possibly as a result of external magnetic fields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955CDB-4C09-1847-B7AD-44B742CCA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12215F-23DE-3F46-B31F-5D0F6E07E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687" y="0"/>
            <a:ext cx="5620314" cy="6858000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0ACC202E-6A2F-3E49-92C3-B5BED01D47E6}"/>
              </a:ext>
            </a:extLst>
          </p:cNvPr>
          <p:cNvSpPr/>
          <p:nvPr/>
        </p:nvSpPr>
        <p:spPr>
          <a:xfrm>
            <a:off x="6768662" y="4855779"/>
            <a:ext cx="5423337" cy="819807"/>
          </a:xfrm>
          <a:prstGeom prst="fram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33488ED5-40DD-6E46-82F3-45A6DABE5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10A98E-EBCC-094C-A87B-6CFB5005F4AF}"/>
              </a:ext>
            </a:extLst>
          </p:cNvPr>
          <p:cNvSpPr txBox="1"/>
          <p:nvPr/>
        </p:nvSpPr>
        <p:spPr>
          <a:xfrm>
            <a:off x="3139086" y="5972756"/>
            <a:ext cx="2757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Identified as Noisy Data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DA7C9A4-8CB8-F945-BDCB-715568369277}"/>
              </a:ext>
            </a:extLst>
          </p:cNvPr>
          <p:cNvSpPr/>
          <p:nvPr/>
        </p:nvSpPr>
        <p:spPr>
          <a:xfrm rot="20046774">
            <a:off x="5459757" y="5461332"/>
            <a:ext cx="1300228" cy="465656"/>
          </a:xfrm>
          <a:prstGeom prst="rightArrow">
            <a:avLst>
              <a:gd name="adj1" fmla="val 3402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B71B-EA49-7F4B-AFDA-16B2BE33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Methodology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BD4CE8-6181-BA4D-9D04-B318827A88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A previously developed root-mean-square (RMS) technique was utilized in order to determine if the orbits selected were viable (no short-term wavelength fluctuations)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However this did not eliminate all noise and so afterwards orbits were hand-selected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Magnetic field strength found by taking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𝑛𝑜𝑟𝑡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𝑓𝑖𝑒𝑙𝑑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𝑐𝑜𝑚𝑝𝑜𝑛𝑒𝑛𝑡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𝑒𝑎𝑠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𝑓𝑖𝑒𝑙𝑑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𝑐𝑜𝑚𝑝𝑜𝑛𝑒𝑛𝑡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2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𝑟𝑎𝑑𝑖𝑎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𝑓𝑖𝑒𝑙𝑑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𝑐𝑜𝑚𝑝𝑜𝑛𝑒𝑛𝑡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Results were converted from spherical into cylindrical coordinates for better smoothing and artifact reduction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BD4CE8-6181-BA4D-9D04-B318827A88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3488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AB25A-2595-5347-A642-FBD9F1880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08BDC1BB-1F6E-4A42-B7AF-E60C01E26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5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A973F74C-9C35-DE49-AE8B-D50381440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62782"/>
            <a:ext cx="5996609" cy="5532436"/>
          </a:xfrm>
          <a:prstGeom prst="rect">
            <a:avLst/>
          </a:prstGeom>
        </p:spPr>
      </p:pic>
      <p:pic>
        <p:nvPicPr>
          <p:cNvPr id="22" name="Picture 21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3DF43C62-4F11-3A46-9B9B-ED00343F5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608" y="567648"/>
            <a:ext cx="6212871" cy="57227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62D716-3F2B-2047-B642-29007DCC8BBE}"/>
              </a:ext>
            </a:extLst>
          </p:cNvPr>
          <p:cNvSpPr txBox="1"/>
          <p:nvPr/>
        </p:nvSpPr>
        <p:spPr>
          <a:xfrm>
            <a:off x="1211067" y="6344177"/>
            <a:ext cx="357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Tsunakawa</a:t>
            </a:r>
            <a:r>
              <a:rPr lang="en-US" dirty="0">
                <a:solidFill>
                  <a:schemeClr val="bg1"/>
                </a:solidFill>
              </a:rPr>
              <a:t> et al. (2015) Map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EBE981-8121-BB46-9899-CA4C10596CBC}"/>
              </a:ext>
            </a:extLst>
          </p:cNvPr>
          <p:cNvSpPr txBox="1"/>
          <p:nvPr/>
        </p:nvSpPr>
        <p:spPr>
          <a:xfrm>
            <a:off x="7356764" y="6344177"/>
            <a:ext cx="357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2021-2022 Remapping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BA39CF-0D02-E44C-B94F-66458D920D9A}"/>
              </a:ext>
            </a:extLst>
          </p:cNvPr>
          <p:cNvSpPr txBox="1"/>
          <p:nvPr/>
        </p:nvSpPr>
        <p:spPr>
          <a:xfrm>
            <a:off x="4049115" y="0"/>
            <a:ext cx="4292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Northern Polar Region 30 km altitude</a:t>
            </a:r>
          </a:p>
        </p:txBody>
      </p:sp>
      <p:pic>
        <p:nvPicPr>
          <p:cNvPr id="14" name="Picture 1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6086D87-3B71-BF4E-8417-1E51C0E57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98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98BBDA-852A-304A-B59D-A13740AA2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43456-0FFE-AE46-9F91-A2668E1DC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63133" y="-366478"/>
            <a:ext cx="5865732" cy="7590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B061E9-26E4-3141-840A-BBFA72894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133" y="489810"/>
            <a:ext cx="5865732" cy="5872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D7A04-8771-AA45-8748-3ED6F7A7B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133" y="492969"/>
            <a:ext cx="5865732" cy="5872052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913883EF-C5BB-EA4E-8E7E-525079E4BEA3}"/>
              </a:ext>
            </a:extLst>
          </p:cNvPr>
          <p:cNvSpPr/>
          <p:nvPr/>
        </p:nvSpPr>
        <p:spPr>
          <a:xfrm>
            <a:off x="209549" y="-2460614"/>
            <a:ext cx="11772900" cy="11772899"/>
          </a:xfrm>
          <a:prstGeom prst="donu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4FB59-4055-9445-A03A-9A3F14711B9C}"/>
              </a:ext>
            </a:extLst>
          </p:cNvPr>
          <p:cNvSpPr txBox="1"/>
          <p:nvPr/>
        </p:nvSpPr>
        <p:spPr>
          <a:xfrm>
            <a:off x="5688805" y="185195"/>
            <a:ext cx="81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180</a:t>
            </a:r>
            <a:r>
              <a:rPr lang="en-US" sz="1400" baseline="30000" dirty="0">
                <a:solidFill>
                  <a:schemeClr val="bg1"/>
                </a:solidFill>
              </a:rPr>
              <a:t>o</a:t>
            </a:r>
            <a:r>
              <a:rPr lang="en-US" sz="1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C756C-A036-F44F-8A7B-9C19BCD9BC6C}"/>
              </a:ext>
            </a:extLst>
          </p:cNvPr>
          <p:cNvSpPr txBox="1"/>
          <p:nvPr/>
        </p:nvSpPr>
        <p:spPr>
          <a:xfrm>
            <a:off x="9028865" y="3275109"/>
            <a:ext cx="81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90</a:t>
            </a:r>
            <a:r>
              <a:rPr lang="en-US" sz="1400" baseline="30000" dirty="0">
                <a:solidFill>
                  <a:schemeClr val="bg1"/>
                </a:solidFill>
              </a:rPr>
              <a:t>o</a:t>
            </a:r>
            <a:r>
              <a:rPr lang="en-US" sz="1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2E580F-E2F0-5840-94CD-0DFEB48DA2ED}"/>
              </a:ext>
            </a:extLst>
          </p:cNvPr>
          <p:cNvSpPr txBox="1"/>
          <p:nvPr/>
        </p:nvSpPr>
        <p:spPr>
          <a:xfrm>
            <a:off x="5688805" y="6365025"/>
            <a:ext cx="81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0</a:t>
            </a:r>
            <a:r>
              <a:rPr lang="en-US" sz="1400" baseline="30000" dirty="0">
                <a:solidFill>
                  <a:schemeClr val="bg1"/>
                </a:solidFill>
              </a:rPr>
              <a:t>o</a:t>
            </a:r>
            <a:r>
              <a:rPr lang="en-US" sz="14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9940A-DA4B-DD47-8049-0719A5798E70}"/>
              </a:ext>
            </a:extLst>
          </p:cNvPr>
          <p:cNvSpPr txBox="1"/>
          <p:nvPr/>
        </p:nvSpPr>
        <p:spPr>
          <a:xfrm>
            <a:off x="2348747" y="3275108"/>
            <a:ext cx="814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270</a:t>
            </a:r>
            <a:r>
              <a:rPr lang="en-US" sz="1400" baseline="30000" dirty="0">
                <a:solidFill>
                  <a:schemeClr val="bg1"/>
                </a:solidFill>
              </a:rPr>
              <a:t>o</a:t>
            </a:r>
            <a:r>
              <a:rPr lang="en-US" sz="1400" dirty="0">
                <a:solidFill>
                  <a:schemeClr val="bg1"/>
                </a:solidFill>
              </a:rPr>
              <a:t>E</a:t>
            </a:r>
          </a:p>
        </p:txBody>
      </p:sp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D71D0491-57CC-B144-9D73-78C0821C6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847" y="492968"/>
            <a:ext cx="1245810" cy="58720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58F71D-2684-B142-A8BD-9554A868362E}"/>
              </a:ext>
            </a:extLst>
          </p:cNvPr>
          <p:cNvSpPr txBox="1"/>
          <p:nvPr/>
        </p:nvSpPr>
        <p:spPr>
          <a:xfrm>
            <a:off x="7102928" y="2286000"/>
            <a:ext cx="126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Schwarzschild</a:t>
            </a:r>
          </a:p>
        </p:txBody>
      </p:sp>
      <p:sp>
        <p:nvSpPr>
          <p:cNvPr id="13" name="Cross 12">
            <a:extLst>
              <a:ext uri="{FF2B5EF4-FFF2-40B4-BE49-F238E27FC236}">
                <a16:creationId xmlns:a16="http://schemas.microsoft.com/office/drawing/2014/main" id="{2617B7B2-8B31-964F-8283-3D993FD6DA89}"/>
              </a:ext>
            </a:extLst>
          </p:cNvPr>
          <p:cNvSpPr/>
          <p:nvPr/>
        </p:nvSpPr>
        <p:spPr>
          <a:xfrm>
            <a:off x="4954557" y="4326729"/>
            <a:ext cx="146957" cy="146958"/>
          </a:xfrm>
          <a:prstGeom prst="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EDF179-67B0-2D4D-A126-B0D6EE934D64}"/>
              </a:ext>
            </a:extLst>
          </p:cNvPr>
          <p:cNvSpPr txBox="1"/>
          <p:nvPr/>
        </p:nvSpPr>
        <p:spPr>
          <a:xfrm>
            <a:off x="4067909" y="4400208"/>
            <a:ext cx="1920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Schrödinger Antipode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4F4564-3F5F-034A-8E9C-85025402A73B}"/>
              </a:ext>
            </a:extLst>
          </p:cNvPr>
          <p:cNvSpPr txBox="1"/>
          <p:nvPr/>
        </p:nvSpPr>
        <p:spPr>
          <a:xfrm>
            <a:off x="-2" y="0"/>
            <a:ext cx="4038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Northern Polar Region Topographic 30 km</a:t>
            </a:r>
          </a:p>
        </p:txBody>
      </p:sp>
      <p:pic>
        <p:nvPicPr>
          <p:cNvPr id="18" name="Picture 1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6DA37B0-D0B0-BD49-877C-F410DC6BC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2C5315D-0B69-CB49-B0A7-2D7946B3D8A3}"/>
              </a:ext>
            </a:extLst>
          </p:cNvPr>
          <p:cNvSpPr txBox="1"/>
          <p:nvPr/>
        </p:nvSpPr>
        <p:spPr>
          <a:xfrm>
            <a:off x="4838114" y="2967331"/>
            <a:ext cx="1920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Plaskett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2F7076-907A-F44E-9DC9-992A0F7E1657}"/>
              </a:ext>
            </a:extLst>
          </p:cNvPr>
          <p:cNvSpPr txBox="1"/>
          <p:nvPr/>
        </p:nvSpPr>
        <p:spPr>
          <a:xfrm>
            <a:off x="3034306" y="4616358"/>
            <a:ext cx="1920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Pythagoras</a:t>
            </a:r>
          </a:p>
        </p:txBody>
      </p:sp>
    </p:spTree>
    <p:extLst>
      <p:ext uri="{BB962C8B-B14F-4D97-AF65-F5344CB8AC3E}">
        <p14:creationId xmlns:p14="http://schemas.microsoft.com/office/powerpoint/2010/main" val="1560314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ack, nature, white&#10;&#10;Description automatically generated">
            <a:extLst>
              <a:ext uri="{FF2B5EF4-FFF2-40B4-BE49-F238E27FC236}">
                <a16:creationId xmlns:a16="http://schemas.microsoft.com/office/drawing/2014/main" id="{E3FD949D-6F7B-F947-97F2-E99837510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186" y="552237"/>
            <a:ext cx="6220691" cy="5753525"/>
          </a:xfrm>
          <a:prstGeom prst="rect">
            <a:avLst/>
          </a:prstGeom>
        </p:spPr>
      </p:pic>
      <p:pic>
        <p:nvPicPr>
          <p:cNvPr id="3" name="Picture 2" descr="A picture containing black, white&#10;&#10;Description automatically generated">
            <a:extLst>
              <a:ext uri="{FF2B5EF4-FFF2-40B4-BE49-F238E27FC236}">
                <a16:creationId xmlns:a16="http://schemas.microsoft.com/office/drawing/2014/main" id="{633E23FB-471B-B649-A334-3459D7E25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3129"/>
            <a:ext cx="5864186" cy="5432088"/>
          </a:xfrm>
          <a:prstGeom prst="rect">
            <a:avLst/>
          </a:prstGeom>
        </p:spPr>
      </p:pic>
      <p:pic>
        <p:nvPicPr>
          <p:cNvPr id="14" name="Picture 1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6086D87-3B71-BF4E-8417-1E51C0E57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32435"/>
            <a:ext cx="856093" cy="13255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62D716-3F2B-2047-B642-29007DCC8BBE}"/>
              </a:ext>
            </a:extLst>
          </p:cNvPr>
          <p:cNvSpPr txBox="1"/>
          <p:nvPr/>
        </p:nvSpPr>
        <p:spPr>
          <a:xfrm>
            <a:off x="1229014" y="6351129"/>
            <a:ext cx="357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Tsunakawa</a:t>
            </a:r>
            <a:r>
              <a:rPr lang="en-US" dirty="0">
                <a:solidFill>
                  <a:schemeClr val="bg1"/>
                </a:solidFill>
              </a:rPr>
              <a:t> et al. (2015) Map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EBE981-8121-BB46-9899-CA4C10596CBC}"/>
              </a:ext>
            </a:extLst>
          </p:cNvPr>
          <p:cNvSpPr txBox="1"/>
          <p:nvPr/>
        </p:nvSpPr>
        <p:spPr>
          <a:xfrm>
            <a:off x="7187295" y="6305762"/>
            <a:ext cx="357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2021-2022 Remapping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CE854-B5B8-AA45-9A8D-0F39B4AAA57E}"/>
              </a:ext>
            </a:extLst>
          </p:cNvPr>
          <p:cNvSpPr txBox="1"/>
          <p:nvPr/>
        </p:nvSpPr>
        <p:spPr>
          <a:xfrm>
            <a:off x="4146096" y="-4619"/>
            <a:ext cx="40985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Southern Polar Region  30 km altitude </a:t>
            </a:r>
          </a:p>
        </p:txBody>
      </p:sp>
    </p:spTree>
    <p:extLst>
      <p:ext uri="{BB962C8B-B14F-4D97-AF65-F5344CB8AC3E}">
        <p14:creationId xmlns:p14="http://schemas.microsoft.com/office/powerpoint/2010/main" val="2484470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487</Words>
  <Application>Microsoft Macintosh PowerPoint</Application>
  <PresentationFormat>Widescreen</PresentationFormat>
  <Paragraphs>78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Office Theme</vt:lpstr>
      <vt:lpstr>Mapping Crustal Lunar Magnetic Fields in Polar Regions</vt:lpstr>
      <vt:lpstr>Background</vt:lpstr>
      <vt:lpstr>Project Motivation</vt:lpstr>
      <vt:lpstr>Methodology</vt:lpstr>
      <vt:lpstr>Methodology</vt:lpstr>
      <vt:lpstr>Methodology</vt:lpstr>
      <vt:lpstr>PowerPoint Presentation</vt:lpstr>
      <vt:lpstr>PowerPoint Presentation</vt:lpstr>
      <vt:lpstr>PowerPoint Presentation</vt:lpstr>
      <vt:lpstr>PowerPoint Presentation</vt:lpstr>
      <vt:lpstr>Conclusions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Crustal Lunar Magnetic Fields in Polar Regions</dc:title>
  <dc:creator>van der Leeuw, Jacob C - (jvanderleeuw)</dc:creator>
  <cp:lastModifiedBy>van der Leeuw, Jacob C - (jvanderleeuw)</cp:lastModifiedBy>
  <cp:revision>15</cp:revision>
  <dcterms:created xsi:type="dcterms:W3CDTF">2022-02-18T21:19:02Z</dcterms:created>
  <dcterms:modified xsi:type="dcterms:W3CDTF">2022-04-08T23:36:41Z</dcterms:modified>
</cp:coreProperties>
</file>